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7" r:id="rId8"/>
    <p:sldId id="260" r:id="rId9"/>
    <p:sldId id="263" r:id="rId10"/>
    <p:sldId id="264" r:id="rId11"/>
    <p:sldId id="265" r:id="rId12"/>
    <p:sldId id="261" r:id="rId13"/>
  </p:sldIdLst>
  <p:sldSz cx="7559675" cy="10691495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Lato" panose="020F0502020204030203"/>
      <p:regular r:id="rId18"/>
      <p:bold r:id="rId19"/>
      <p:italic r:id="rId20"/>
      <p:boldItalic r:id="rId21"/>
    </p:embeddedFont>
    <p:embeddedFont>
      <p:font typeface="Alfa Slab One" panose="00000500000000000000"/>
      <p:regular r:id="rId22"/>
    </p:embeddedFont>
    <p:embeddedFont>
      <p:font typeface="Vidaloka" panose="02000504000000020004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pos="3061" userDrawn="1">
          <p15:clr>
            <a:srgbClr val="A4A3A4"/>
          </p15:clr>
        </p15:guide>
        <p15:guide id="2" pos="227" userDrawn="1">
          <p15:clr>
            <a:srgbClr val="9AA0A6"/>
          </p15:clr>
        </p15:guide>
        <p15:guide id="3" orient="horz" pos="227" userDrawn="1">
          <p15:clr>
            <a:srgbClr val="9AA0A6"/>
          </p15:clr>
        </p15:guide>
        <p15:guide id="4" orient="horz" pos="6508" userDrawn="1">
          <p15:clr>
            <a:srgbClr val="9AA0A6"/>
          </p15:clr>
        </p15:guide>
        <p15:guide id="5" pos="4536" userDrawn="1">
          <p15:clr>
            <a:srgbClr val="9AA0A6"/>
          </p15:clr>
        </p15:guide>
        <p15:guide id="6" pos="1587" userDrawn="1">
          <p15:clr>
            <a:srgbClr val="9AA0A6"/>
          </p15:clr>
        </p15:guide>
        <p15:guide id="7" pos="1701" userDrawn="1">
          <p15:clr>
            <a:srgbClr val="9AA0A6"/>
          </p15:clr>
        </p15:guide>
        <p15:guide id="8" pos="3175" userDrawn="1">
          <p15:clr>
            <a:srgbClr val="9AA0A6"/>
          </p15:clr>
        </p15:guide>
        <p15:guide id="9" orient="horz" pos="3515" userDrawn="1">
          <p15:clr>
            <a:srgbClr val="9AA0A6"/>
          </p15:clr>
        </p15:guide>
        <p15:guide id="10" pos="3237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48" d="100"/>
          <a:sy n="48" d="100"/>
        </p:scale>
        <p:origin x="2844" y="342"/>
      </p:cViewPr>
      <p:guideLst>
        <p:guide pos="3061"/>
        <p:guide pos="227"/>
        <p:guide orient="horz" pos="227"/>
        <p:guide orient="horz" pos="6508"/>
        <p:guide pos="4536"/>
        <p:guide pos="1587"/>
        <p:guide pos="1701"/>
        <p:guide pos="3175"/>
        <p:guide orient="horz" pos="3515"/>
        <p:guide pos="32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839c052a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839c052a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39c052a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839c052a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39c052a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39c052a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39c052a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39c052a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839c052a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839c052a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39c052a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839c052a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/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/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hyperlink" Target="https://sinonim.org/improve#r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33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45725" y="378950"/>
            <a:ext cx="20742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sz="900" dirty="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090420" y="363855"/>
            <a:ext cx="3731895" cy="2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</a:t>
            </a:r>
            <a:r>
              <a:rPr lang="ru-RU" alt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образовательный</a:t>
            </a:r>
            <a:r>
              <a:rPr lang="ru-RU" altLang="en-US" sz="9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ru-RU" alt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центр»</a:t>
            </a:r>
            <a:endParaRPr sz="900" dirty="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074425" y="700136"/>
            <a:ext cx="6202680" cy="6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4400" dirty="0">
                <a:solidFill>
                  <a:srgbClr val="CC33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 ГАЗЕТА</a:t>
            </a:r>
            <a:endParaRPr lang="ru-RU" altLang="en-US" sz="4400" dirty="0">
              <a:solidFill>
                <a:srgbClr val="CC33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59" name="Google Shape;59;p13"/>
          <p:cNvCxnSpPr/>
          <p:nvPr/>
        </p:nvCxnSpPr>
        <p:spPr>
          <a:xfrm>
            <a:off x="360525" y="1362938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13"/>
          <p:cNvSpPr txBox="1"/>
          <p:nvPr/>
        </p:nvSpPr>
        <p:spPr>
          <a:xfrm>
            <a:off x="355250" y="1486632"/>
            <a:ext cx="1709420" cy="141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Здравствуй школа!</a:t>
            </a:r>
            <a:endParaRPr lang="ru-RU" dirty="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cxnSp>
        <p:nvCxnSpPr>
          <p:cNvPr id="61" name="Google Shape;61;p13"/>
          <p:cNvCxnSpPr/>
          <p:nvPr/>
        </p:nvCxnSpPr>
        <p:spPr>
          <a:xfrm>
            <a:off x="340412" y="3177404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13"/>
          <p:cNvCxnSpPr/>
          <p:nvPr/>
        </p:nvCxnSpPr>
        <p:spPr>
          <a:xfrm>
            <a:off x="1887250" y="1538300"/>
            <a:ext cx="0" cy="135900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3"/>
          <p:cNvCxnSpPr/>
          <p:nvPr/>
        </p:nvCxnSpPr>
        <p:spPr>
          <a:xfrm>
            <a:off x="3688139" y="1538300"/>
            <a:ext cx="0" cy="135900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3"/>
          <p:cNvSpPr/>
          <p:nvPr/>
        </p:nvSpPr>
        <p:spPr>
          <a:xfrm>
            <a:off x="3785350" y="2537349"/>
            <a:ext cx="1617000" cy="625947"/>
          </a:xfrm>
          <a:prstGeom prst="rect">
            <a:avLst/>
          </a:prstGeom>
          <a:solidFill>
            <a:srgbClr val="7E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13"/>
          <p:cNvSpPr txBox="1"/>
          <p:nvPr/>
        </p:nvSpPr>
        <p:spPr>
          <a:xfrm>
            <a:off x="3688138" y="3211489"/>
            <a:ext cx="34822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lvl="0" algn="ctr"/>
            <a:r>
              <a:rPr lang="ru-RU" sz="2400" dirty="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Советы начинающему путешественнику в страну Знаний</a:t>
            </a:r>
            <a:endParaRPr sz="2400" dirty="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72512" y="8114648"/>
            <a:ext cx="1425293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</a:t>
            </a:r>
            <a:r>
              <a:rPr lang="ru-RU" b="1" u="sng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 этом номере </a:t>
            </a:r>
            <a:endParaRPr b="1" u="sng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3109440" y="5760373"/>
            <a:ext cx="44197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lvl="0"/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Будь внимателен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 остановках, и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аккуратно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всё записывай. </a:t>
            </a:r>
            <a:endParaRPr lang="ru-RU" sz="1200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lvl="0"/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каждой стране есть свои традиции (о них ты вскоре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узнаешь)</a:t>
            </a:r>
            <a:endParaRPr lang="ru-RU" sz="1200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lvl="0"/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Соблюдай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 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уважай их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Путь предстоит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далёкий,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поэтому ты не пойдёшь один, с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тобой будет “группа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”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– класс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Обязательно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подружись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 одноклассниками, и вместе вы преодолеете этот нелёгкий путь по стране Знаний.</a:t>
            </a:r>
            <a:endParaRPr lang="ru-RU" sz="1200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3141539" y="4301265"/>
            <a:ext cx="446771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  Как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правило, при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въезде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 любую страну,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необходима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виза. Так вот,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поздравляем первоклассников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– этот этап они уже прошли. У каждого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ученика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школы есть “паспорт” под названием “личное дело”, которое хранится у директора. Переходим к багажу. Каждый день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нужно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правильно собирать “багаж”- портфель,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поэтому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заранее узнавай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расписание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“станций” – уроков и укладывай в портфель только нужные вещи. </a:t>
            </a:r>
            <a:r>
              <a:rPr lang="ru-RU" sz="1200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Старайся </a:t>
            </a:r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добираться до “станций” вовремя, не опаздывай!</a:t>
            </a:r>
            <a:endParaRPr sz="1200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cxnSp>
        <p:nvCxnSpPr>
          <p:cNvPr id="75" name="Google Shape;75;p13"/>
          <p:cNvCxnSpPr/>
          <p:nvPr/>
        </p:nvCxnSpPr>
        <p:spPr>
          <a:xfrm>
            <a:off x="5488850" y="1538300"/>
            <a:ext cx="0" cy="135900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3"/>
          <p:cNvSpPr/>
          <p:nvPr/>
        </p:nvSpPr>
        <p:spPr>
          <a:xfrm>
            <a:off x="5575325" y="2537349"/>
            <a:ext cx="1624800" cy="613713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07296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1979296" y="2537352"/>
            <a:ext cx="1617000" cy="640052"/>
          </a:xfrm>
          <a:prstGeom prst="rect">
            <a:avLst/>
          </a:prstGeom>
          <a:solidFill>
            <a:srgbClr val="608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13"/>
          <p:cNvSpPr txBox="1"/>
          <p:nvPr/>
        </p:nvSpPr>
        <p:spPr>
          <a:xfrm>
            <a:off x="3596296" y="2561801"/>
            <a:ext cx="189775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Здравствуй, осень! </a:t>
            </a:r>
            <a:endParaRPr lang="ru-RU" sz="1000" dirty="0" smtClean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Здравствуй</a:t>
            </a: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, школа!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Здравствуй, наш любимый класс. </a:t>
            </a:r>
            <a:endParaRPr sz="1000" dirty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1938659" y="2564823"/>
            <a:ext cx="161700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Каждый год звонок </a:t>
            </a:r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веселый</a:t>
            </a:r>
            <a:endParaRPr lang="ru-RU" sz="1000" dirty="0" smtClean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Собирает вместе нас.</a:t>
            </a:r>
            <a:endParaRPr sz="1000" dirty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5591260" y="2526503"/>
            <a:ext cx="161700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Здравствуй, к знаниям дорога! </a:t>
            </a:r>
            <a:r>
              <a:rPr lang="ru-RU" sz="1000" dirty="0" smtClean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Здравствуй</a:t>
            </a:r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, праздник сентября!</a:t>
            </a:r>
            <a:endParaRPr sz="1000" dirty="0">
              <a:solidFill>
                <a:srgbClr val="C0000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2" y="1739919"/>
            <a:ext cx="1114134" cy="1179913"/>
          </a:xfrm>
          <a:prstGeom prst="rect">
            <a:avLst/>
          </a:prstGeom>
        </p:spPr>
      </p:pic>
      <p:sp>
        <p:nvSpPr>
          <p:cNvPr id="33" name="Google Shape;67;p13"/>
          <p:cNvSpPr txBox="1"/>
          <p:nvPr/>
        </p:nvSpPr>
        <p:spPr>
          <a:xfrm>
            <a:off x="175544" y="4908907"/>
            <a:ext cx="28408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сможет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попробовать    свои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журналистике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появится интересный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смело несите его к нам,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опубликуем его на наших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страницах. Мы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наших учеников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34" name="Google Shape;67;p13"/>
          <p:cNvSpPr txBox="1"/>
          <p:nvPr/>
        </p:nvSpPr>
        <p:spPr>
          <a:xfrm>
            <a:off x="175545" y="3386709"/>
            <a:ext cx="284084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Здравствуйте, дорогие читатели!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lvl="0" algn="just"/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          Вы держите 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 руках первый сентябрьский выпуск газеты,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который, конечно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посвящён главному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осеннему празднику – 1 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сентября. Надеемся, что наша школьная газета будет настоящим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подарком для 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всех, кто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неравнодушен 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 судьбе школы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 всё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что с ней связано. В основе нашего издания </a:t>
            </a:r>
            <a:r>
              <a:rPr lang="ru-RU" sz="1100" dirty="0" smtClean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будет положен принцип </a:t>
            </a:r>
            <a:r>
              <a:rPr lang="ru-RU" sz="1100" dirty="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открытости. </a:t>
            </a:r>
            <a:endParaRPr sz="1100" dirty="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36" y="1452548"/>
            <a:ext cx="1617176" cy="10507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82" y="1435729"/>
            <a:ext cx="1617017" cy="1065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12" y="1458712"/>
            <a:ext cx="1544700" cy="10432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494" y="5885525"/>
            <a:ext cx="2995672" cy="161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вас, наверняка, найдутся свои мысли о том, как сделать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школы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интересной и яркой.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Спешим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вам о том, что мы будем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радовать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новыми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выпусками! Ваши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ждем в кабинете школьной библиотеки.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уважением главный редактор 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Жилина Ольга Николаевна.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Image 7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5670" y="6856730"/>
            <a:ext cx="2803525" cy="1725295"/>
          </a:xfrm>
          <a:prstGeom prst="rect">
            <a:avLst/>
          </a:prstGeom>
        </p:spPr>
      </p:pic>
      <p:pic>
        <p:nvPicPr>
          <p:cNvPr id="37" name="Image 8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24448" y="7189471"/>
            <a:ext cx="1144729" cy="1192542"/>
          </a:xfrm>
          <a:prstGeom prst="rect">
            <a:avLst/>
          </a:prstGeom>
        </p:spPr>
      </p:pic>
      <p:sp>
        <p:nvSpPr>
          <p:cNvPr id="38" name="Google Shape;69;p13"/>
          <p:cNvSpPr txBox="1"/>
          <p:nvPr/>
        </p:nvSpPr>
        <p:spPr>
          <a:xfrm>
            <a:off x="774065" y="8582025"/>
            <a:ext cx="6785610" cy="210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1.День знаний. 2. </a:t>
            </a:r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30-лет любви к своей профессии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3.Им гордится наш посёлок Н. М. Коняев. 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4.Исчезнувшие деревни моей малой Родины.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5.Как изменился посёлок. 6.Турслёт. 7.СПТ. 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8.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День</a:t>
            </a:r>
            <a:r>
              <a:rPr lang="en-US" alt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солидарности</a:t>
            </a:r>
            <a:r>
              <a:rPr lang="en-US" alt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борьбе</a:t>
            </a:r>
            <a:r>
              <a:rPr lang="en-US" alt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терроризмом</a:t>
            </a: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9.Исторический календарь.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10.Как не заболеть. 11.Спартакиада.</a:t>
            </a:r>
            <a:endParaRPr lang="ru-RU" b="1" dirty="0" smtClean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12.Орлята России.  13.ПДД  14.Задания, которые заставят вас думать.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9684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29184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360000" y="628150"/>
            <a:ext cx="6840000" cy="7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solidFill>
                  <a:srgbClr val="C0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600">
              <a:solidFill>
                <a:srgbClr val="C0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206" name="Google Shape;206;p18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8"/>
          <p:cNvSpPr txBox="1"/>
          <p:nvPr/>
        </p:nvSpPr>
        <p:spPr>
          <a:xfrm>
            <a:off x="355250" y="1519550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Задания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,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которые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заставят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вас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думать</a:t>
            </a:r>
            <a:endParaRPr sz="29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1752600" y="6936740"/>
            <a:ext cx="4342130" cy="2901950"/>
          </a:xfrm>
          <a:prstGeom prst="rect">
            <a:avLst/>
          </a:prstGeom>
          <a:solidFill>
            <a:srgbClr val="9684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" name="Google Shape;215;p18"/>
          <p:cNvSpPr txBox="1"/>
          <p:nvPr/>
        </p:nvSpPr>
        <p:spPr>
          <a:xfrm>
            <a:off x="2700020" y="6713855"/>
            <a:ext cx="275018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ОТВЕТЫ</a:t>
            </a:r>
            <a:r>
              <a:rPr lang="en-US" altLang="ru-RU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altLang="en-US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В</a:t>
            </a:r>
            <a:r>
              <a:rPr lang="en-US" altLang="ru-RU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altLang="en-US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ГРАФИЧЕСКОМ</a:t>
            </a:r>
            <a:r>
              <a:rPr lang="en-US" altLang="ru-RU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altLang="en-US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ВАРИАНТ</a:t>
            </a:r>
            <a:r>
              <a:rPr lang="ru-RU" altLang="en-US" sz="9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Е</a:t>
            </a:r>
            <a:endParaRPr lang="ru-RU" altLang="en-US" sz="9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2078990"/>
            <a:ext cx="5848350" cy="437578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54973" y="7262177"/>
            <a:ext cx="1905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7E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445725" y="378950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2700020" y="379095"/>
            <a:ext cx="293179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60000" y="637675"/>
            <a:ext cx="6840000" cy="61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FF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000">
              <a:solidFill>
                <a:srgbClr val="FF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93" name="Google Shape;93;p14"/>
          <p:cNvCxnSpPr/>
          <p:nvPr/>
        </p:nvCxnSpPr>
        <p:spPr>
          <a:xfrm>
            <a:off x="354810" y="1227365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4"/>
          <p:cNvSpPr txBox="1"/>
          <p:nvPr/>
        </p:nvSpPr>
        <p:spPr>
          <a:xfrm>
            <a:off x="354965" y="1261745"/>
            <a:ext cx="675767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7030A0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30-лет любви к своей профессии: откровенное интервью педагога.</a:t>
            </a:r>
            <a:endParaRPr lang="ru-RU" sz="1600" b="1">
              <a:solidFill>
                <a:srgbClr val="7030A0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363220" y="1561465"/>
            <a:ext cx="6836410" cy="14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Педагоги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особые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люди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чья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мис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сия заключается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формировании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будущего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поколени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Среди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них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особенно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выделяются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кто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посвятил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десятки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вложив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душу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сердце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каждого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ученика</a:t>
            </a:r>
            <a:r>
              <a:rPr lang="en-US" altLang="ru-RU" sz="110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.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Сегодня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речь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пойдет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таком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опыт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насчитывает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30-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летний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педагогический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стаж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годы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практики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передал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знания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большому количеству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учеников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наставником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примером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вдохновением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ля своих ребят.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Её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вклад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образование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трудно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переоценить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ведь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именно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благодаря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таким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профессионалам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получают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шанс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раскрыть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свой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потенциал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стать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успешными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взрослыми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людьм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и. Представляем вашему вниманию интервью с учителем нашего образовательного центра Гурьяновой Светланой Николаевной.</a:t>
            </a:r>
            <a:endParaRPr lang="ru-RU" altLang="en-US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200025" y="5697855"/>
            <a:ext cx="2058670" cy="27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>
                <a:solidFill>
                  <a:srgbClr val="C0000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ГУРЬЯНОВА СВЕТЛАНА НИКОЛАЕВНА</a:t>
            </a:r>
            <a:endParaRPr lang="ru-RU" sz="900" b="1">
              <a:solidFill>
                <a:srgbClr val="C00000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523470" y="6483750"/>
            <a:ext cx="21600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всегда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были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меня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примером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Кроме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того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я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натуре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разносторонний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человек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учителя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есть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возможность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раскрывать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использовать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свой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творческий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потенциал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воплощать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идеи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школьной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4860290" y="6268720"/>
            <a:ext cx="2621280" cy="116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Сегодня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взгляд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менее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самостоятельными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гораздо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более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мобильными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смелыми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тоже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изменилась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сейчас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современное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красивое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яркое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здание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где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созданы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условия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обучения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развития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Хотелось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чтобы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было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также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много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раньше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ru-RU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363350" y="7548825"/>
            <a:ext cx="216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2523490" y="8963660"/>
            <a:ext cx="2666365" cy="173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Очень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дороги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воспоминания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подготовках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выступлениях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конкурсу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Волшебный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калейдоскоп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также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туристических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слётах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других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школьных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мероприятиях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события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всегда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объединяли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всю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школьную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семью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дарили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море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эмоций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вдохновляли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ru-RU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изменились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сама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школа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30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лет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sz="1000" b="1">
              <a:solidFill>
                <a:srgbClr val="7030A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будут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детьми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непосредственными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иногда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непослушными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всегда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искренними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добрыми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2519680" y="7578725"/>
            <a:ext cx="1673860" cy="1384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Какие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моменты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годы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работы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школе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запомнились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вам</a:t>
            </a:r>
            <a:r>
              <a:rPr lang="ru-RU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особенно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ярко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altLang="ru-RU" sz="1000" b="1">
              <a:solidFill>
                <a:srgbClr val="7030A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Особенными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меня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КВНы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между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учителями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родителями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учениками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где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царила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атмосфера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позитива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добра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энергии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5859780" y="7340600"/>
            <a:ext cx="1527175" cy="94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Какими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качествами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ваш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взгляд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должен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обладать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настоящий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учитель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altLang="ru-RU" sz="1000" b="1">
              <a:solidFill>
                <a:srgbClr val="7030A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Настоящий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должен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профессионалом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своего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справедливым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человеком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уметь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слышать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слушать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en-US" altLang="ru-RU" sz="1000" b="1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5036820" y="8711565"/>
            <a:ext cx="2444750" cy="188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Очень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важно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владеть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новыми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технологиями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находить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подход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каждому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ребёнку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Что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хотели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пожелать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своим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ученикам</a:t>
            </a:r>
            <a:r>
              <a:rPr lang="en-US" altLang="ru-RU" sz="1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altLang="ru-RU" sz="1000" b="1">
              <a:solidFill>
                <a:srgbClr val="7030A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забывать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годы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вложили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каждого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очень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много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конечно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счастливыми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самодостаточными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здоровыми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успешными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Главное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найти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себя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своё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место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оставаться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настоящим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человеком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i="1">
                <a:solidFill>
                  <a:srgbClr val="C0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интевью: Виноградов Вячеслав</a:t>
            </a:r>
            <a:endParaRPr lang="ru-RU" sz="1000" b="1" i="1">
              <a:solidFill>
                <a:srgbClr val="C0000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pic>
        <p:nvPicPr>
          <p:cNvPr id="2" name="Изображение 1" descr="1758907322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" y="3035300"/>
            <a:ext cx="1743075" cy="2612390"/>
          </a:xfrm>
          <a:prstGeom prst="rect">
            <a:avLst/>
          </a:prstGeom>
        </p:spPr>
      </p:pic>
      <p:pic>
        <p:nvPicPr>
          <p:cNvPr id="3" name="Изображение 2" descr="17589073229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25" y="3106420"/>
            <a:ext cx="2600960" cy="1743710"/>
          </a:xfrm>
          <a:prstGeom prst="rect">
            <a:avLst/>
          </a:prstGeom>
        </p:spPr>
      </p:pic>
      <p:pic>
        <p:nvPicPr>
          <p:cNvPr id="4" name="Изображение 3" descr="17589073229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55" y="4919345"/>
            <a:ext cx="2463800" cy="1496060"/>
          </a:xfrm>
          <a:prstGeom prst="rect">
            <a:avLst/>
          </a:prstGeom>
        </p:spPr>
      </p:pic>
      <p:pic>
        <p:nvPicPr>
          <p:cNvPr id="5" name="Изображение 4" descr="17589073229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655" y="3043555"/>
            <a:ext cx="2621280" cy="1659255"/>
          </a:xfrm>
          <a:prstGeom prst="rect">
            <a:avLst/>
          </a:prstGeom>
        </p:spPr>
      </p:pic>
      <p:pic>
        <p:nvPicPr>
          <p:cNvPr id="6" name="Изображение 5" descr="17589073229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655" y="4773295"/>
            <a:ext cx="2700020" cy="1424940"/>
          </a:xfrm>
          <a:prstGeom prst="rect">
            <a:avLst/>
          </a:prstGeom>
        </p:spPr>
      </p:pic>
      <p:pic>
        <p:nvPicPr>
          <p:cNvPr id="8" name="Изображение 7" descr="17589073228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30" y="7743825"/>
            <a:ext cx="1320800" cy="2450465"/>
          </a:xfrm>
          <a:prstGeom prst="rect">
            <a:avLst/>
          </a:prstGeom>
        </p:spPr>
      </p:pic>
      <p:pic>
        <p:nvPicPr>
          <p:cNvPr id="9" name="Изображение 8" descr="17589073229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540" y="7548880"/>
            <a:ext cx="1666240" cy="997585"/>
          </a:xfrm>
          <a:prstGeom prst="rect">
            <a:avLst/>
          </a:prstGeom>
        </p:spPr>
      </p:pic>
      <p:sp>
        <p:nvSpPr>
          <p:cNvPr id="10" name="Google Shape;104;p14"/>
          <p:cNvSpPr txBox="1"/>
          <p:nvPr/>
        </p:nvSpPr>
        <p:spPr>
          <a:xfrm>
            <a:off x="363220" y="6405245"/>
            <a:ext cx="2160270" cy="120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/>
          </a:bodyPr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Светлана Николаевна, ч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вдохновило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вас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выбрать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профессию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учителя</a:t>
            </a:r>
            <a:r>
              <a:rPr lang="en-US" altLang="ru-RU" sz="4000" b="1">
                <a:solidFill>
                  <a:srgbClr val="7030A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altLang="ru-RU" sz="4000" b="1">
              <a:solidFill>
                <a:srgbClr val="7030A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выбором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профессии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мне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помогли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мои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учителя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первый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учитель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Бурцева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Татьяна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Степановна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классный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руководитель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-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Липатникова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Нина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Николаевна</a:t>
            </a:r>
            <a:r>
              <a:rPr lang="en-US" altLang="ru-RU" sz="40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sz="40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360680" y="455295"/>
            <a:ext cx="6839585" cy="1822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45725" y="469755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2700020" y="473710"/>
            <a:ext cx="3531870" cy="13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351110" y="716415"/>
            <a:ext cx="6840000" cy="6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C0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400">
              <a:solidFill>
                <a:srgbClr val="C0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123" name="Google Shape;123;p15"/>
          <p:cNvCxnSpPr/>
          <p:nvPr/>
        </p:nvCxnSpPr>
        <p:spPr>
          <a:xfrm>
            <a:off x="360525" y="1405800"/>
            <a:ext cx="68310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15"/>
          <p:cNvSpPr txBox="1"/>
          <p:nvPr/>
        </p:nvSpPr>
        <p:spPr>
          <a:xfrm>
            <a:off x="355250" y="1500500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ИСТОРИЧЕСКАЯ СТРАНИЦА</a:t>
            </a:r>
            <a:endParaRPr lang="ru-RU" sz="29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351155" y="3347085"/>
            <a:ext cx="34290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    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3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сентября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истории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России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День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солидарности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борьбе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терроризмом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установленный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память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трагических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событиях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Беслане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2004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году</a:t>
            </a:r>
            <a:r>
              <a:rPr lang="ru-RU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результате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захвата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террористами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школы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погибли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позднее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скончались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ранений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334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человека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186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возрасте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1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17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118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родственников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учащихся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просто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гостей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17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учителей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сотрудников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школы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10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сотрудников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ФСБ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2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сотрудника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МЧС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один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сотрудник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МВД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.2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траурную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дату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России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проводят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мероприятия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выставки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посвященные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памяти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людей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которые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погибли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рук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террористов</a:t>
            </a:r>
            <a:r>
              <a:rPr lang="en-US" altLang="ru-RU" sz="1200"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200"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rgbClr val="C0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статьи: Мороз Вита</a:t>
            </a:r>
            <a:endParaRPr lang="ru-RU" altLang="en-US" b="1">
              <a:solidFill>
                <a:srgbClr val="C0000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pic>
        <p:nvPicPr>
          <p:cNvPr id="2" name="Изображение 1" descr="sc5BPWLpb8k80dkB48Sr2BjjvAx_R2_gW6pxJyYNBVT6FMufTpbvrsvb4chEzOsj1UbTYm-hawZeaDW-VIApfEZ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1965960"/>
            <a:ext cx="1459230" cy="1361440"/>
          </a:xfrm>
          <a:prstGeom prst="rect">
            <a:avLst/>
          </a:prstGeom>
        </p:spPr>
      </p:pic>
      <p:pic>
        <p:nvPicPr>
          <p:cNvPr id="3" name="Изображение 2" descr="45EI6EYK14OoeOuF8RQfK1pa8DPAPvQmJ2lcBAEgRuASYKHWF2ELeuq9R_UQy4CSAOI-64_gK5NeL3He1PEKzdW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20" y="1974850"/>
            <a:ext cx="2066290" cy="1363345"/>
          </a:xfrm>
          <a:prstGeom prst="rect">
            <a:avLst/>
          </a:prstGeom>
        </p:spPr>
      </p:pic>
      <p:sp>
        <p:nvSpPr>
          <p:cNvPr id="5" name="Google Shape;135;p15"/>
          <p:cNvSpPr/>
          <p:nvPr/>
        </p:nvSpPr>
        <p:spPr>
          <a:xfrm>
            <a:off x="3898900" y="3228975"/>
            <a:ext cx="3585210" cy="7417435"/>
          </a:xfrm>
          <a:prstGeom prst="rect">
            <a:avLst/>
          </a:prstGeom>
          <a:solidFill>
            <a:srgbClr val="7E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0" descr="Screenshot_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90" y="1932305"/>
            <a:ext cx="2832735" cy="1296670"/>
          </a:xfrm>
          <a:prstGeom prst="rect">
            <a:avLst/>
          </a:prstGeom>
        </p:spPr>
      </p:pic>
      <p:sp>
        <p:nvSpPr>
          <p:cNvPr id="8" name="Google Shape;135;p15"/>
          <p:cNvSpPr/>
          <p:nvPr/>
        </p:nvSpPr>
        <p:spPr>
          <a:xfrm>
            <a:off x="119380" y="6147435"/>
            <a:ext cx="3660775" cy="4498975"/>
          </a:xfrm>
          <a:prstGeom prst="rect">
            <a:avLst/>
          </a:prstGeom>
          <a:solidFill>
            <a:srgbClr val="7E60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славы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21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славы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вспоминают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Куликовскую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битва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645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назад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1380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воины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князя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Донского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победили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татар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битвы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Мамай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опасался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князьями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решил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напасть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битве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переправил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Оку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врага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Поединок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Пересвета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Челубея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битвы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стал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битвы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понесли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засадному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полку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напавшему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татар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смогли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победить</a:t>
            </a:r>
            <a:endParaRPr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900170" y="3228975"/>
            <a:ext cx="3599180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сентября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исполняется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дня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окончания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Второй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мировой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войны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когда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9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1945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Германия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подписала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капитуляции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Продолжение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войны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Японии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Япония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продолжала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воевать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Дальнем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Востоке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Тихом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океане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Освобождение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Маньчжурии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Сахалина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Курильских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островов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9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сентября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1945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Красная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Армия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освободила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Маньчжурию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Сахалин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Курильские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острова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ускорило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победу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Японией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Капитуляция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Японии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2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сентября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1945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Япония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подписала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капитуляции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Война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завершилась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День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воинской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славы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России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благодарим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всех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солдат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сражавшихся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Родину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народы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сопротивлявшиеся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захватчикам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напоминает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цене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победы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фашизмом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нацизмом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Screenshot_6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90" y="6243955"/>
            <a:ext cx="2560320" cy="117792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3900170" y="7421880"/>
            <a:ext cx="3658870" cy="17138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Подписание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Ништадтского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мирного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договора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10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сентября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1721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Ништадте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подписан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мирный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договор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Швецией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Завершил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Северную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войну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Подписали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договор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Яков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Брюс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Андрей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Остерман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Швеция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Юхан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Лилльенстедт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Стрёмфельд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Условия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договора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Швеция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признала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присоединение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Лифляндии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Эстляндии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Ингерманландии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части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Карелии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других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территорий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вернула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Швеции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Финляндию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выплатила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компенсацию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Последствия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договора</a:t>
            </a: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укрепление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международного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положения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выход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Балтийскому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морю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статус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великой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державы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Швеции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экономический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политический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упадок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снижение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влияния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Европе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 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В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Летнем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установлена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скульптурная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группа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«Мир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Победа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Ништадтский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работы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Баратты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(1726).</a:t>
            </a: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ru-R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статьи: Борданов Владислав</a:t>
            </a:r>
            <a:endParaRPr lang="ru-RU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0" descr="Screenshot_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5" y="6147435"/>
            <a:ext cx="1616075" cy="970915"/>
          </a:xfrm>
          <a:prstGeom prst="rect">
            <a:avLst/>
          </a:prstGeom>
        </p:spPr>
      </p:pic>
      <p:pic>
        <p:nvPicPr>
          <p:cNvPr id="14" name="Рисунок 13" descr="Screenshot_6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020" y="6135370"/>
            <a:ext cx="1948815" cy="982980"/>
          </a:xfrm>
          <a:prstGeom prst="rect">
            <a:avLst/>
          </a:prstGeom>
        </p:spPr>
      </p:pic>
      <p:pic>
        <p:nvPicPr>
          <p:cNvPr id="39" name="Рисунок 38" descr="Screenshot_5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95" y="9813925"/>
            <a:ext cx="2120900" cy="832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16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2700020" y="379095"/>
            <a:ext cx="344360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360000" y="628150"/>
            <a:ext cx="684000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solidFill>
                  <a:srgbClr val="FF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700">
              <a:solidFill>
                <a:srgbClr val="FF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147" name="Google Shape;147;p16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72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16"/>
          <p:cNvSpPr txBox="1"/>
          <p:nvPr/>
        </p:nvSpPr>
        <p:spPr>
          <a:xfrm>
            <a:off x="151415" y="1500500"/>
            <a:ext cx="6840000" cy="83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Здравствуй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, </a:t>
            </a: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турслет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! </a:t>
            </a:r>
            <a:endParaRPr lang="en-US" altLang="ru-RU" sz="27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Тебя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мы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ждали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целый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год</a:t>
            </a:r>
            <a:r>
              <a:rPr lang="en-US" alt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!</a:t>
            </a:r>
            <a:endParaRPr sz="27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446405" y="4044950"/>
            <a:ext cx="6842760" cy="4683125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16"/>
          <p:cNvSpPr txBox="1"/>
          <p:nvPr/>
        </p:nvSpPr>
        <p:spPr>
          <a:xfrm>
            <a:off x="5148700" y="10103400"/>
            <a:ext cx="194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Aliquip ex ea commodo consequat.</a:t>
            </a:r>
            <a:endParaRPr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9410" y="2409825"/>
            <a:ext cx="6840855" cy="16065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>
              <a:spcBef>
                <a:spcPct val="0"/>
              </a:spcBef>
            </a:pPr>
            <a:r>
              <a:rPr lang="en-US" altLang="zh-CN" sz="1200" b="1" i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Турслет 2025 на берегу Онежского озера стал настоящим испытанием и праздником для учеников. Лазурные воды Онеги, сосновый бор и свежий воздух создали идеальную атмосферу для проверки туристических навыков и командного духа.</a:t>
            </a:r>
            <a:endParaRPr lang="en-US" altLang="zh-CN" sz="1200" b="1" i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</a:pPr>
            <a:r>
              <a:rPr lang="zh-CN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🎯</a:t>
            </a:r>
            <a:r>
              <a:rPr lang="ru-RU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 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Этап "Меткий глаз" потребовал от участников не только физической силы, но и концентрации, умения быстро оценивать расстояние и принимать решения. Стрельба по мишеням  выявила лучших стрелков, которым точность и хладнокровие помогли добиться высоких результатов.</a:t>
            </a:r>
            <a:endParaRPr lang="en-US" altLang="zh-CN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/>
            <a:r>
              <a:rPr lang="ru-RU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  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Школа выживания" превратилась в своеобразный экзамен по оказанию первой медицинской помощи. Участники должны были продемонстрировать знания и навыки в оказании помощи при переломах, ожогах, кровотечениях и других травмах, которые могут случиться в походных условиях. Важно было не растеряться и быстро принять правильное решение</a:t>
            </a:r>
            <a:r>
              <a:rPr lang="ru-RU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ru-RU" altLang="en-US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59410" y="8756650"/>
            <a:ext cx="7113905" cy="366776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00000"/>
              </a:lnSpc>
            </a:pPr>
            <a:r>
              <a:rPr lang="zh-CN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🏕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️Самым сложным и захватывающим этапом стало "Выживание в экстремальных условиях". Командам предстояло ориентироваться на местности по карте и компасу, разводить костер без спичек, строить укрытие от дождя .Здесь пригодились все знания и навыки, полученные на уроках ОБЗР</a:t>
            </a:r>
            <a:endParaRPr lang="en-US" altLang="zh-CN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</a:pP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Спортивная эстафета" добавила азарта и динамики в общую программу. Участники бегали с препятствиями, проползали по</a:t>
            </a:r>
            <a:r>
              <a:rPr lang="ru-RU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песку , прыгали по «кочкам» . Скорость, ловкость и командная работа стали залогом успеха.</a:t>
            </a:r>
            <a:endParaRPr lang="en-US" altLang="zh-CN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</a:pPr>
            <a:r>
              <a:rPr lang="zh-CN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🏕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️Не менее интересными были конкурсы "Бивак", "Туристический обед" и "Новости турслета". В первом конкурсе команды демонстрировали свои навыки обустройства лагеря, во втором – кулинарные способности, а в третьем – умение создавать яркие и запоминающиеся репортажи о событиях турслета.Турслет стал не только проверкой на прочность, но и отличной возможностью для общения, обмена опытом и получения новых знаний и навыков.</a:t>
            </a:r>
            <a:endParaRPr lang="en-US" altLang="zh-CN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</a:pP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Завершили турслет испольнением  песни «Изгиб гитары желтой» </a:t>
            </a:r>
            <a:r>
              <a:rPr lang="ru-RU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zh-CN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 теплом ,дружном кругу .Исполнение данной песни  в конце турслета уже много лет является традицией нашей школы</a:t>
            </a:r>
            <a:r>
              <a:rPr lang="ru-RU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ru-RU" altLang="en-US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1676476377_grizly_club_p_zarnitsa_kartinki_klipart_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835" y="1414145"/>
            <a:ext cx="1408430" cy="896620"/>
          </a:xfrm>
          <a:prstGeom prst="rect">
            <a:avLst/>
          </a:prstGeom>
        </p:spPr>
      </p:pic>
      <p:pic>
        <p:nvPicPr>
          <p:cNvPr id="5" name="Изображение 4" descr="pLICsojZl8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715" y="4148455"/>
            <a:ext cx="2437130" cy="1470660"/>
          </a:xfrm>
          <a:prstGeom prst="rect">
            <a:avLst/>
          </a:prstGeom>
        </p:spPr>
      </p:pic>
      <p:pic>
        <p:nvPicPr>
          <p:cNvPr id="6" name="Изображение 5" descr="sLWA-kZD2L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90" y="4115435"/>
            <a:ext cx="1715770" cy="1337310"/>
          </a:xfrm>
          <a:prstGeom prst="rect">
            <a:avLst/>
          </a:prstGeom>
        </p:spPr>
      </p:pic>
      <p:pic>
        <p:nvPicPr>
          <p:cNvPr id="7" name="Изображение 6" descr="TVcfF317ea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" y="4112895"/>
            <a:ext cx="1727835" cy="1296035"/>
          </a:xfrm>
          <a:prstGeom prst="rect">
            <a:avLst/>
          </a:prstGeom>
        </p:spPr>
      </p:pic>
      <p:pic>
        <p:nvPicPr>
          <p:cNvPr id="8" name="Изображение 7" descr="BmW-WniUDz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380" y="5289550"/>
            <a:ext cx="1732280" cy="1086485"/>
          </a:xfrm>
          <a:prstGeom prst="rect">
            <a:avLst/>
          </a:prstGeom>
        </p:spPr>
      </p:pic>
      <p:pic>
        <p:nvPicPr>
          <p:cNvPr id="9" name="Изображение 8" descr="Brjw7idG_p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660" y="7256780"/>
            <a:ext cx="1966595" cy="1424305"/>
          </a:xfrm>
          <a:prstGeom prst="rect">
            <a:avLst/>
          </a:prstGeom>
        </p:spPr>
      </p:pic>
      <p:pic>
        <p:nvPicPr>
          <p:cNvPr id="10" name="Изображение 9" descr="kMRQDsi7OV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660" y="5179695"/>
            <a:ext cx="1727835" cy="1296035"/>
          </a:xfrm>
          <a:prstGeom prst="rect">
            <a:avLst/>
          </a:prstGeom>
        </p:spPr>
      </p:pic>
      <p:pic>
        <p:nvPicPr>
          <p:cNvPr id="11" name="Изображение 10" descr="n8TL6fHgw_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520" y="5751195"/>
            <a:ext cx="1906270" cy="1430020"/>
          </a:xfrm>
          <a:prstGeom prst="rect">
            <a:avLst/>
          </a:prstGeom>
        </p:spPr>
      </p:pic>
      <p:pic>
        <p:nvPicPr>
          <p:cNvPr id="12" name="Изображение 11" descr="P0D6VIZpN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320" y="6362065"/>
            <a:ext cx="3749040" cy="2259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16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2700020" y="379095"/>
            <a:ext cx="344360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360000" y="628150"/>
            <a:ext cx="684000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solidFill>
                  <a:srgbClr val="FF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700">
              <a:solidFill>
                <a:srgbClr val="FF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147" name="Google Shape;147;p16"/>
          <p:cNvCxnSpPr/>
          <p:nvPr/>
        </p:nvCxnSpPr>
        <p:spPr>
          <a:xfrm>
            <a:off x="360525" y="1311185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72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16"/>
          <p:cNvSpPr txBox="1"/>
          <p:nvPr/>
        </p:nvSpPr>
        <p:spPr>
          <a:xfrm>
            <a:off x="152050" y="1311270"/>
            <a:ext cx="68400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Что такое СПТ?</a:t>
            </a:r>
            <a:endParaRPr lang="ru-RU" sz="27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445770" y="5932805"/>
            <a:ext cx="6842760" cy="1722120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Ваши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самое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ценное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важное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жизни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ru-RU" sz="1200" b="1" i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Наша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Вами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задача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позаботиться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том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endParaRPr lang="en-US" altLang="ru-RU" sz="1200" b="1" i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чтобы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ребенок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взрослел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вбезопасных</a:t>
            </a:r>
            <a:r>
              <a:rPr lang="en-US" altLang="ru-RU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условиях</a:t>
            </a:r>
            <a:r>
              <a:rPr lang="ru-RU" altLang="en-US" sz="1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altLang="en-US" sz="1200" b="1" i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5148700" y="10103400"/>
            <a:ext cx="194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Aliquip ex ea commodo consequat.</a:t>
            </a:r>
            <a:endParaRPr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4490" y="1726565"/>
            <a:ext cx="6840855" cy="41687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>
              <a:spcBef>
                <a:spcPct val="0"/>
              </a:spcBef>
            </a:pP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психодиагностическое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обследование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позволяющее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выявлять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исключительно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факторы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риска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возможного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вовлечения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зависимое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поведение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связанные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дефицитом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ресурсов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психологической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устойчивости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личности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Результаты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являются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основанием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для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применения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каких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либо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мер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дисциплинарного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наказания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!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ru-RU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 какой целью проводиться СПТ обучающихся?</a:t>
            </a:r>
            <a:endParaRPr lang="en-US" altLang="ru-RU" sz="1000" b="1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позволяет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оценить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процесс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становления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личности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обучающегося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Нормальное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взросление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развитие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–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достижение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поставленных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целей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получение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образования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выход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самостоятельную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жизнь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Однако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процесс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может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нарушаться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позволяет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вовремя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заметить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возникающие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проблемы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развитии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предложить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своевременную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помощь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обучающемуся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его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семье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•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носит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прежде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всего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профилактический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характер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призвано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удержать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подростков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молодежь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проб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потребления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ПАВ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•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является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необходимой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мерой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социального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контроля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предупреждения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распространения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рискованных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форм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поведения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подростковой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молодежной</a:t>
            </a:r>
            <a:r>
              <a:rPr lang="en-US" altLang="ru-RU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среде</a:t>
            </a:r>
            <a:r>
              <a:rPr lang="ru-RU" altLang="en-US" sz="1000" b="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ru-RU" altLang="en-US" sz="1000" b="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ru-RU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 какого возраста проводиться СПТ?</a:t>
            </a:r>
            <a:endParaRPr lang="ru-RU" altLang="en-US" sz="1000" b="1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принимают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участие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лица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достигшие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возраста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13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лет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(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7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класса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)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исключительно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наличии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письменного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добровольного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информированного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согласия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одного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из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родителей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(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законного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представителя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).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Обучающиеся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возрасте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15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лет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старше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дают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добровольное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информированное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согласие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участие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самостоятельно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en-US" altLang="ru-RU" sz="100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Могут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быть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негативные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последствия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результатам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?</a:t>
            </a:r>
            <a:endParaRPr lang="en-US" altLang="ru-RU" sz="1000" b="1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соответствии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законодательством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является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строго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конфиденциальным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Личные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данные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ребенка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кодируются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endParaRPr lang="en-US" altLang="ru-RU" sz="100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Для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чего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нужно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что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дают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результаты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теста</a:t>
            </a:r>
            <a:r>
              <a:rPr lang="en-US" altLang="ru-RU" sz="1000" b="1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?</a:t>
            </a:r>
            <a:endParaRPr lang="en-US" altLang="ru-RU" sz="1000" b="1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Чтобы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понять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какие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социально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факторы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позволяют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подростку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преодолевать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препятствия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</a:t>
            </a:r>
            <a:r>
              <a:rPr lang="ru-RU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возникающие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пути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его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личностного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становления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развития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разработать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индивидуальный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профилактический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маршрут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развить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дальнейшем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механизмы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психологической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защиты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Результаты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являются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основанием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для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применения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каких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либо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мер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дисциплинарного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наказания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!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позволяет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выявлять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исключительно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факторы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риска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endParaRPr lang="en-US" altLang="ru-RU" sz="100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возможного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вовлечения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зависимое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поведение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связанные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дефицитом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ресурсов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психологической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устойчивости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личности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основании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результатов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школы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есть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возможность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грамотно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составить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планы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профилактической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воспитательной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работы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направленной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конкретную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помощь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поддержку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,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развитие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подростка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.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Позволяет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провести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профилактическую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работу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именно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том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направлении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каком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нуждаются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обучающиеся</a:t>
            </a:r>
            <a:r>
              <a:rPr lang="en-US" altLang="ru-RU" sz="10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.</a:t>
            </a:r>
            <a:endParaRPr lang="en-US" altLang="ru-RU" sz="100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</a:pPr>
            <a:endParaRPr lang="en-US" altLang="en-US" sz="1000" i="0">
              <a:solidFill>
                <a:srgbClr val="2C2D2E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09880" y="7176135"/>
            <a:ext cx="7113905" cy="916305"/>
          </a:xfrm>
          <a:prstGeom prst="rect">
            <a:avLst/>
          </a:prstGeom>
        </p:spPr>
        <p:txBody>
          <a:bodyPr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000" b="1" i="1">
              <a:solidFill>
                <a:schemeClr val="tx1"/>
              </a:solidFill>
              <a:sym typeface="+mn-e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000" b="1" i="1">
              <a:solidFill>
                <a:schemeClr val="tx1"/>
              </a:solidFill>
              <a:sym typeface="+mn-e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000" b="1" i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+mn-e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000" b="1" i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                      </a:t>
            </a:r>
            <a:r>
              <a:rPr lang="ru-RU" altLang="en-US" b="1" i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  автор статьи: педагог-психолог Зуева Е.Ю.</a:t>
            </a:r>
            <a:endParaRPr lang="en-US" altLang="en-US" sz="1000" b="1" i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+mn-e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000" b="1" i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Изображение 12"/>
          <p:cNvPicPr/>
          <p:nvPr/>
        </p:nvPicPr>
        <p:blipFill>
          <a:blip r:embed="rId1"/>
          <a:stretch>
            <a:fillRect/>
          </a:stretch>
        </p:blipFill>
        <p:spPr>
          <a:xfrm>
            <a:off x="4174490" y="6038850"/>
            <a:ext cx="2800350" cy="1520825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98170" y="6038850"/>
            <a:ext cx="3087370" cy="681355"/>
          </a:xfrm>
          <a:prstGeom prst="rect">
            <a:avLst/>
          </a:prstGeom>
        </p:spPr>
      </p:pic>
      <p:pic>
        <p:nvPicPr>
          <p:cNvPr id="17" name="Изображение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848225" y="1236980"/>
            <a:ext cx="799465" cy="489585"/>
          </a:xfrm>
          <a:prstGeom prst="rect">
            <a:avLst/>
          </a:prstGeom>
        </p:spPr>
      </p:pic>
      <p:sp>
        <p:nvSpPr>
          <p:cNvPr id="18" name="Google Shape;152;p16"/>
          <p:cNvSpPr/>
          <p:nvPr/>
        </p:nvSpPr>
        <p:spPr>
          <a:xfrm>
            <a:off x="445770" y="8092440"/>
            <a:ext cx="6843395" cy="2252980"/>
          </a:xfrm>
          <a:prstGeom prst="rect">
            <a:avLst/>
          </a:prstGeom>
          <a:solidFill>
            <a:srgbClr val="6072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3503930" y="10345420"/>
            <a:ext cx="37846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автор информации: Тимошенко Варвара</a:t>
            </a:r>
            <a:endParaRPr lang="ru-RU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Изображение 19" descr="IMG_20250928_202827_8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90" y="8493760"/>
            <a:ext cx="2922905" cy="1852295"/>
          </a:xfrm>
          <a:prstGeom prst="rect">
            <a:avLst/>
          </a:prstGeom>
        </p:spPr>
      </p:pic>
      <p:sp>
        <p:nvSpPr>
          <p:cNvPr id="21" name="Текстовое поле 20"/>
          <p:cNvSpPr txBox="1"/>
          <p:nvPr/>
        </p:nvSpPr>
        <p:spPr>
          <a:xfrm>
            <a:off x="3207385" y="8092440"/>
            <a:ext cx="4081145" cy="40195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</a:t>
            </a:r>
            <a:r>
              <a:rPr lang="en-US" alt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заболеть</a:t>
            </a:r>
            <a:endParaRPr lang="en-US" alt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Изображение 21" descr="IMG_20250928_202828_3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" y="7914005"/>
            <a:ext cx="2449195" cy="2610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608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17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2700020" y="379095"/>
            <a:ext cx="319341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78" name="Google Shape;178;p17"/>
          <p:cNvSpPr txBox="1"/>
          <p:nvPr/>
        </p:nvSpPr>
        <p:spPr>
          <a:xfrm>
            <a:off x="360000" y="628150"/>
            <a:ext cx="6840000" cy="73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C0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800">
              <a:solidFill>
                <a:srgbClr val="C0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179" name="Google Shape;179;p17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89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17"/>
          <p:cNvSpPr txBox="1"/>
          <p:nvPr/>
        </p:nvSpPr>
        <p:spPr>
          <a:xfrm>
            <a:off x="354965" y="1500505"/>
            <a:ext cx="70485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Исчезнувшие деревни моей малой Родины.</a:t>
            </a:r>
            <a:endParaRPr lang="ru-RU" sz="27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2865120" y="3917950"/>
            <a:ext cx="4340225" cy="3007360"/>
          </a:xfrm>
          <a:prstGeom prst="rect">
            <a:avLst/>
          </a:prstGeom>
          <a:solidFill>
            <a:srgbClr val="608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17"/>
          <p:cNvSpPr txBox="1"/>
          <p:nvPr/>
        </p:nvSpPr>
        <p:spPr>
          <a:xfrm>
            <a:off x="5138850" y="10112450"/>
            <a:ext cx="19545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Aliquip ex ea commodo consequat.</a:t>
            </a:r>
            <a:endParaRPr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pic>
        <p:nvPicPr>
          <p:cNvPr id="2" name="Изображение 1" descr="Screenshot_20250924-0802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7110" y="3723640"/>
            <a:ext cx="2861945" cy="1838325"/>
          </a:xfrm>
          <a:prstGeom prst="rect">
            <a:avLst/>
          </a:prstGeom>
        </p:spPr>
      </p:pic>
      <p:pic>
        <p:nvPicPr>
          <p:cNvPr id="3" name="Изображение 2" descr="Screenshot_20250924-080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95" y="3816350"/>
            <a:ext cx="2070735" cy="1427480"/>
          </a:xfrm>
          <a:prstGeom prst="rect">
            <a:avLst/>
          </a:prstGeom>
        </p:spPr>
      </p:pic>
      <p:pic>
        <p:nvPicPr>
          <p:cNvPr id="4" name="Изображение 3" descr="i - 2025-09-23T213631.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580" y="5345430"/>
            <a:ext cx="2127250" cy="1287145"/>
          </a:xfrm>
          <a:prstGeom prst="rect">
            <a:avLst/>
          </a:prstGeom>
        </p:spPr>
      </p:pic>
      <p:pic>
        <p:nvPicPr>
          <p:cNvPr id="5" name="Изображение 4" descr="i - 2025-09-24T075825.7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185" y="5561965"/>
            <a:ext cx="2261870" cy="150812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3050" y="1887855"/>
            <a:ext cx="7286625" cy="20332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00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1000" b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Вознесенье, расположенное у истока реки Свири из Онежского озера, исторически было важным транспортным узлом и центром для множества небольших деревень, разбросанных по берегам Онеги и Свири, а также на прилегающих территориях. Эти поселения (например, Коровино, Усть-Река, Острогоща, Лукинская, Заозерье, Хевроньина Гора и десятки других) занимались рыболовством, лесозаготовками, сельским хозяйством.</a:t>
            </a:r>
            <a:endParaRPr lang="en-US" altLang="zh-CN" sz="1000">
              <a:solidFill>
                <a:schemeClr val="accent5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Примеры исчезнувших деревень (на основе карт и краеведческих источников):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· 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Горка (Горка-Вознесенская):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Располагалась очень близко к Вознесенью. Исчезла в послевоенные годы.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· 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Усть-Река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Деревня в устье реки Ошта при впадении в Онежское озеро. Была довольно крупным селом. Разрушена в войну, не восстановлена.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Острогоща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Находилась на одноименном мысе на Онежском озере. Известна еще с XVI века. Перестала существовать во второй половине XX века.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Коровино: 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Деревня на берегу Онежского озера южнее Вознесенья. Также значилась на довоенных картах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.</a:t>
            </a:r>
            <a:endParaRPr lang="en-US" altLang="zh-CN" sz="1600">
              <a:solidFill>
                <a:srgbClr val="000000"/>
              </a:solidFill>
              <a:latin typeface="Arial" panose="020B0604020202020204"/>
              <a:ea typeface="SimSun" panose="02010600030101010101" pitchFamily="2" charset="-122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73050" y="3653790"/>
            <a:ext cx="2252345" cy="25533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Ежесельга (встречается и название Гесельга) 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местность в Подпорожском районе, находится недалеко от посёлка Вознесенье.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конце XIX века в Ежесельге насчитывалось 150 дворов, в состав местности входили несколько деревень: Погост, Пустошь, Богданово и Шумилино.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Сейчас Ежесельга — нежилая местность, здесь есть только несколько дач и огородов.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В деревне Погост сохранился памятник архитектуры —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каменная Свято-Троицкая церковь, построенная в 1845 году.</a:t>
            </a:r>
            <a:endParaRPr lang="en-US" altLang="zh-CN" sz="100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72415" y="6115685"/>
            <a:ext cx="2605405" cy="11684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Урочище 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Консельга 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Подпорожском районе Ленинградской области.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этом месте находилась Модестовская Консельгская церковь, приписная к Преображенской Косельгской. У неё был один престол — святителя Модеста Иерусалимского.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73050" y="7214870"/>
            <a:ext cx="7292340" cy="32302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Церковь была построена в 1871 году на средства лодейнопольского купца Ивана Артемьевича Ефимова.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Однако, по информации сайта «Соборы.ру», Модестовская церковь в Консельге утрачена — разрушена в 1944 году в ходе боёв.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Нимпелда. 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Деревня 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Нимпелда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была небольшая, перед Великой Отечественной войной там не было школы, дети учились в Иваньковских начальных школах. Через Свирь на лодке до ледостава, а зимой по льду добирались ученики к месту занятий. Не было и церкви, прихожане посещали Иваньковский храм. Деревня с этим необычным названием полностью исчезла в середине прошлого века. Возле нее в Свири находится одна из самых глубоких ям, достигающая 17 метров. В переводе с вепсского языка слова «нинь пелд» - это липовое поле. Вероятен и вариант, означающий "поле на мысу". В 1940 году, из-за строительства Верхне-Свирской ГЭС, Нимпелда попала в зону затопления. Часть жителей уехала на Карельский перешеек, часть переехала в Вознесенье.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Деревня</a:t>
            </a: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Травники (Савельга)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Савельга (Травники) — деревня Барановского общества Оштинской волости Лодейнопольского уезда. По данным разных лет деревня находится при безымянном ручье (1873) / при озере Пельвас (1905). Лежит на Архангельском почтовом тракте.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Травники- вторая деревня по количеству жителей в Барановском обществе (90 человек, 20 семей) на 1905 год.</a:t>
            </a:r>
            <a:endParaRPr lang="en-US" altLang="zh-CN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Тетой-гора </a:t>
            </a: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деревня Барановского общества Оштинской волости Лодейнопольского уезда. Перестала существовать во время Великой Отечественной войны. Скорее всего, финны вывезли в лес и использовали для проживания солдат, а также работавших на заготовке и переработке леса в местечке Колпаки местных жителей. Во время войны здесь были столкновения между финскими войсками, партизанами и армейскими формированиями. Линия обороны проходила недалеко, были попытки перейти границу для проникновения в тыл противника. Недалеко от деревни Тетой гора были найдены останки наших бойцов, которых захоронили в посёлок Вязостров около здания школы</a:t>
            </a:r>
            <a:r>
              <a:rPr lang="ru-RU" altLang="en-US" sz="10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altLang="en-US" sz="1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автор статьи Кручинина Екатерина</a:t>
            </a:r>
            <a:endParaRPr lang="ru-RU" altLang="en-US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360680" y="455295"/>
            <a:ext cx="6839585" cy="1822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45725" y="469755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2700020" y="473710"/>
            <a:ext cx="3531870" cy="13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351110" y="716415"/>
            <a:ext cx="6840000" cy="6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C0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400">
              <a:solidFill>
                <a:srgbClr val="C0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123" name="Google Shape;123;p15"/>
          <p:cNvCxnSpPr/>
          <p:nvPr/>
        </p:nvCxnSpPr>
        <p:spPr>
          <a:xfrm>
            <a:off x="360525" y="1405800"/>
            <a:ext cx="68310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15"/>
          <p:cNvSpPr txBox="1"/>
          <p:nvPr/>
        </p:nvSpPr>
        <p:spPr>
          <a:xfrm>
            <a:off x="355250" y="1500500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Им гордиться наш посёлок Н.М.Коняев</a:t>
            </a:r>
            <a:endParaRPr lang="ru-RU" sz="29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8" name="Google Shape;135;p15"/>
          <p:cNvSpPr/>
          <p:nvPr/>
        </p:nvSpPr>
        <p:spPr>
          <a:xfrm>
            <a:off x="0" y="1932305"/>
            <a:ext cx="1811020" cy="14147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144645" y="1932940"/>
            <a:ext cx="3305810" cy="85610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аквв</a:t>
            </a:r>
            <a:endParaRPr lang="ru-RU" altLang="en-US" sz="10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811020" y="1932305"/>
            <a:ext cx="2333625" cy="1151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Коняев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Николай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Михайлович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родился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25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августа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1949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года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посёлке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Вознесенье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Подпорожского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района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Ленинградской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области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недалеко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бывшего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Вознесенского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монастыря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основанного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учеником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Александра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Свирского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преподобным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Ферапонтом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месте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где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река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Свирь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вытекает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Онежского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озера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pic>
        <p:nvPicPr>
          <p:cNvPr id="11" name="Изображение 10"/>
          <p:cNvPicPr/>
          <p:nvPr/>
        </p:nvPicPr>
        <p:blipFill>
          <a:blip r:embed="rId1"/>
          <a:stretch>
            <a:fillRect/>
          </a:stretch>
        </p:blipFill>
        <p:spPr>
          <a:xfrm>
            <a:off x="445770" y="1932305"/>
            <a:ext cx="1211580" cy="141478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105410" y="3347085"/>
            <a:ext cx="4039235" cy="57283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</a:t>
            </a:r>
            <a:r>
              <a:rPr lang="en-US" altLang="zh-CN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Отец был учителем математики, директором школы; мать – домохозяйка. Так случилось, что литературным творчеством он начал заниматься ещё в дошкольном возрасте.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zh-CN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Николай Коняев вспоминал: «Для работы со словом я всегда находил время. Мне было 6 лет, когда в Вознесенье заехала научная фольклорная группа, и она записала сочинённую мною сказку, которая потом попала в изданный сборник. Среди сверстников прослыл я тогда сказочником».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                        У</a:t>
            </a:r>
            <a:r>
              <a:rPr lang="en-US" altLang="zh-CN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чась в 6-7 классах, писал стихи и рассказы, которые размещались в рукописном литературном журнале «Истоки», выпуски которого хранятся в Вознесенской поселковой библиотеке.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</a:t>
            </a:r>
            <a:r>
              <a:rPr lang="en-US" altLang="zh-CN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Первые стихи Николая Коняева были опубликованы в журнале «Юный натуралист», а рассказы – в районной газете «Свирские огни».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                            </a:t>
            </a:r>
            <a:r>
              <a:rPr lang="en-US" altLang="zh-CN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 1966 году окончил среднюю школу в Вознесенье.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Уже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первые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книги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Такой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вечер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Земля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которая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помнит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всё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вышедшие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издательствах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Молодая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гвардия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Советский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писатель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привлекли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внимание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читателей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критики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Последующие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сборники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рассказов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писателя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Ненайденные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клады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(1987),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У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тихой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воды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романы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Пригород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(1990)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Заводское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поле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(1990)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открывали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перед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читателем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малознакомый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литературе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мир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северных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посёлков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окраин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больших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городов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где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каждом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герое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писатель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стремился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найти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лучшие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человеческие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черты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–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честность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доброту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чувство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порядочности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справедливости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Рассказы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книги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переводились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английский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немецкий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французский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китайский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иранский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языки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Николай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Михайлович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Коняев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неоднократно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приезжал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Подпорожскую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центральную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районную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библиотеку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Встречи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всегда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были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наполнены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духовной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атмосферой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верой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лучшее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будущее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России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верой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русского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человека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–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носителя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истинной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культуры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человека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–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труженика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вопрос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журналиста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Алексея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Торопова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: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Тянет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ли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писателя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родные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края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?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Николай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Михайлович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Коняев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ответил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: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Разумеется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Вознесенье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-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мои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корни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увы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туго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временем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дома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бываю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всё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реже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то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основном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печальным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поводам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Родному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Присвирью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отдал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немалую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дань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Одно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из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издательств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приняло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публикации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«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Автобиографическую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хронику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,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где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есть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главы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Подпорожье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r>
              <a:rPr lang="ru-RU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   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Николай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Михайлович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Коняев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ушел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из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жизни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16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сентября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2018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года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Похоронен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на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Никольском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кладбище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Александро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-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Невской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 </a:t>
            </a:r>
            <a:r>
              <a:rPr lang="en-US" altLang="en-US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лавры</a:t>
            </a:r>
            <a:r>
              <a:rPr lang="en-US" altLang="ru-RU" sz="1000" b="0" i="0">
                <a:solidFill>
                  <a:schemeClr val="tx1"/>
                </a:solidFill>
                <a:latin typeface="Times New Roman" panose="02020603050405020304" pitchFamily="18" charset="0"/>
                <a:ea typeface="andale mono"/>
                <a:cs typeface="Times New Roman" panose="02020603050405020304" pitchFamily="18" charset="0"/>
              </a:rPr>
              <a:t>.</a:t>
            </a:r>
            <a:endParaRPr lang="en-US" altLang="ru-RU" sz="1000" b="0" i="0">
              <a:solidFill>
                <a:schemeClr val="tx1"/>
              </a:solidFill>
              <a:latin typeface="Times New Roman" panose="02020603050405020304" pitchFamily="18" charset="0"/>
              <a:ea typeface="andale mono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7810" y="9075420"/>
            <a:ext cx="1167130" cy="148526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3"/>
          <a:stretch>
            <a:fillRect/>
          </a:stretch>
        </p:blipFill>
        <p:spPr>
          <a:xfrm>
            <a:off x="1811020" y="9222105"/>
            <a:ext cx="1725295" cy="1191260"/>
          </a:xfrm>
          <a:prstGeom prst="rect">
            <a:avLst/>
          </a:prstGeom>
        </p:spPr>
      </p:pic>
      <p:sp>
        <p:nvSpPr>
          <p:cNvPr id="6" name="Google Shape;124;p15"/>
          <p:cNvSpPr txBox="1"/>
          <p:nvPr/>
        </p:nvSpPr>
        <p:spPr>
          <a:xfrm>
            <a:off x="4144645" y="2040890"/>
            <a:ext cx="3291840" cy="64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Отзывы учеников 5 класса Вознесенского образовательного центра о Н.М.Коняеве.</a:t>
            </a:r>
            <a:endParaRPr lang="ru-RU" b="1">
              <a:solidFill>
                <a:schemeClr val="accent1">
                  <a:lumMod val="50000"/>
                </a:schemeClr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144645" y="2686685"/>
            <a:ext cx="3281680" cy="7726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Николай Михайлович Коняев выдающийся писатель, родившийся на  берегу Свири в нашем посёлке Вознесенье.Его творчество, начиная с ранних лет, было отмечено особым талантом и увлечённостью литературой.Уже в шестом-седьмом классе он создавал небольшие расссказы и редактировал школьную газету.К сожалению он уже ушёл из жизни в 2018 году, но мы, его земляки храним память о нём. В нашей школьной библиотеке стоит статуя Николая Михайловича и его книги. Творчество Н.М. Коняева оставляет неизгладимый след в сердцах его читателей, и я искренне рад, что он родом из нашего посёлка.</a:t>
            </a:r>
            <a:endParaRPr lang="ru-RU" altLang="en-US" sz="100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отзыва: Красоцкий Руслан</a:t>
            </a:r>
            <a:endParaRPr lang="ru-RU" altLang="en-US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altLang="en-US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Николай Михайлович Коняев - гордость нашей Родины и нашего посёлка.Его творчество, наполненное глубокими мыслями и яркими образами, прославило наш посёлок на всю страну. Он с ранних лет проявлял интерес к литературе, создавая рассказы, такие как «У тихой воды» и «Первые уроки». Отец Николая Михайловича был директором школы, а мать- домохозяйкой, что, несомненно, повлияло на его воспитание и мировоззрение. В нашей библиотеке установлена статуя Н.М. Коняева, созданная мастером Артёмом Степановым, а его рассказы продолжают вдохновлять нас и учить.</a:t>
            </a:r>
            <a:endParaRPr lang="ru-RU" altLang="en-US" sz="100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отзыва: Крисанов Илья</a:t>
            </a:r>
            <a:endParaRPr lang="ru-RU" altLang="en-US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endParaRPr lang="ru-RU" altLang="en-US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00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Николай Михайлович Коняев является гордостью нашего посёлка. Мы очень гордимся им, бережно храним память о нём и с радостью делимся ею, рассказывая всем о нашем замечательном земляке. Его произведения восновном адресованы взрослой аудитории. Его творчество, наполненно глубокими размышлениями и историческими мотивами.Но я знаю его рассказы, основанные на событиях из жизни в посёлке, такие как «У тихой воды» и «Первые уроки». Его любовь к истории нашей страны нашла отражение в его работах. Я очень горжусь, что Н.М. Коняев родом из моего любимого посёлка Вознесенье!</a:t>
            </a:r>
            <a:endParaRPr lang="ru-RU" altLang="en-US" sz="100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статьи: Манаев Алексей</a:t>
            </a:r>
            <a:endParaRPr lang="ru-RU" altLang="en-US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9684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41122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«Вознесенскийобразовательный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360000" y="628150"/>
            <a:ext cx="6840000" cy="7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solidFill>
                  <a:srgbClr val="FF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600">
              <a:solidFill>
                <a:srgbClr val="FF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206" name="Google Shape;206;p18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8"/>
          <p:cNvSpPr txBox="1"/>
          <p:nvPr/>
        </p:nvSpPr>
        <p:spPr>
          <a:xfrm>
            <a:off x="355250" y="1519550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СПОРТ-БЛИЦ «СПАРТАКИАДА»</a:t>
            </a:r>
            <a:endParaRPr lang="ru-RU" sz="29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208" name="Google Shape;208;p18"/>
          <p:cNvSpPr txBox="1"/>
          <p:nvPr/>
        </p:nvSpPr>
        <p:spPr>
          <a:xfrm>
            <a:off x="2421890" y="5439410"/>
            <a:ext cx="2575560" cy="52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ПОСВЯЩЕНИЕ</a:t>
            </a:r>
            <a:r>
              <a:rPr lang="en-US" altLang="ru-RU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"</a:t>
            </a:r>
            <a:r>
              <a: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ОРЛЯТА</a:t>
            </a:r>
            <a:r>
              <a:rPr lang="en-US" altLang="ru-RU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РОССИИ</a:t>
            </a:r>
            <a:r>
              <a:rPr lang="en-US" altLang="ru-RU" sz="1200" b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"</a:t>
            </a:r>
            <a:endParaRPr lang="zh-CN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25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сентября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МБОУ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"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Вознесенский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образовательный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центр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"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состоялась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торжественная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церемония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посвящения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обучающихся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2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класса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(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рук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Гурьянова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.)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"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Орлята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России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".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✅С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напутственными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словами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ребятам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обратилась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дир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ВР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Серафимович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которая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отметила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значимость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данного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события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Ведь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орлёнком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-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только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ответственность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значит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всём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всегда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впереди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воспитывать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себе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любовь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Родине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трудолюбие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стремление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знаниям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✅Далее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ребята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познакомились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красивой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легендой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далекие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времена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дети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спросили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совета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мудрого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вынесли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главный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урок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преграды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плечу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тебя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мечта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верные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друзья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endParaRPr lang="en-US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✅В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ходе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праздничного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мероприятия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ребята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познакомились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законами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"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орлят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",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получили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наказы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своих</a:t>
            </a:r>
            <a:r>
              <a:rPr lang="ru-RU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старших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товарищей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дали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клятву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орлят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пообещали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горячо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любить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Родину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прилежно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учиться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творить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добрые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держать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слово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ценить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дружбу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проявлять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заботу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поступать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совести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✅Право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вручить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значки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было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предоставлено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орлятам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4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класса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5008245" y="5313045"/>
            <a:ext cx="2461895" cy="5349875"/>
          </a:xfrm>
          <a:prstGeom prst="rect">
            <a:avLst/>
          </a:prstGeom>
          <a:solidFill>
            <a:srgbClr val="9684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18"/>
          <p:cNvSpPr txBox="1"/>
          <p:nvPr/>
        </p:nvSpPr>
        <p:spPr>
          <a:xfrm>
            <a:off x="4902200" y="5012055"/>
            <a:ext cx="1752600" cy="27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НА ЗЛОБУ ДНЯ</a:t>
            </a:r>
            <a:endParaRPr lang="ru-RU" sz="1800" b="1">
              <a:solidFill>
                <a:srgbClr val="FF0000"/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212" name="Google Shape;212;p18"/>
          <p:cNvSpPr txBox="1"/>
          <p:nvPr/>
        </p:nvSpPr>
        <p:spPr>
          <a:xfrm>
            <a:off x="5121910" y="5313045"/>
            <a:ext cx="2345690" cy="525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Знание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соблюдение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правил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дорожного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движения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залог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безопасности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улице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200" b="1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Основные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правила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пешеходов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Переходить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дорогу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зелёный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свет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светофора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пешеходному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переходу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(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зебре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). 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Перед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тем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начать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переход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убедиться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что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машины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остановились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Посмотреть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налево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потом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направо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убедиться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что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водители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видят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пропускают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перебегать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дорогу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Переходить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спокойно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без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спешки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Носить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светоотражающие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элементы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отвлекаться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телефон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наушники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время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перехода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дороги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Кататься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велосипеде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самокате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можно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только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дворе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тротуаре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специально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отведённых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местах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Носить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защиту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шлем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наколенники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налокотники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помогут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избежать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травм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придётся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упасть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Следить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знаками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если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есть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знак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«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Движение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велосипедах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запрещено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»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нарушать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правило</a:t>
            </a:r>
            <a:r>
              <a:rPr lang="en-US" altLang="ru-RU" sz="1000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lt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статьи: Максимов Константин</a:t>
            </a:r>
            <a:endParaRPr b="1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cxnSp>
        <p:nvCxnSpPr>
          <p:cNvPr id="216" name="Google Shape;216;p18"/>
          <p:cNvCxnSpPr/>
          <p:nvPr/>
        </p:nvCxnSpPr>
        <p:spPr>
          <a:xfrm>
            <a:off x="346710" y="4809490"/>
            <a:ext cx="68484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18"/>
          <p:cNvSpPr txBox="1"/>
          <p:nvPr/>
        </p:nvSpPr>
        <p:spPr>
          <a:xfrm>
            <a:off x="354330" y="2038985"/>
            <a:ext cx="4121785" cy="2696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-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гордость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!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первые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!!! 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25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сентября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Лодейное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рамках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61-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Областной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Спартакиады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школьников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состоялся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зональный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этап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лёгкой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атлетике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Команда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составе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Икизли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Елисей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Абдуллоев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Юсуф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Смирнов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Максим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Серафимович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Матвей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Полькина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Юля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Алексахина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Полина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Климова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Софья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</a:t>
            </a:r>
            <a:endParaRPr lang="en-US" altLang="ru-RU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Икизли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Ксения</a:t>
            </a:r>
            <a:endParaRPr lang="en-US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заняла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1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место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!!! </a:t>
            </a:r>
            <a:r>
              <a:rPr lang="zh-CN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🏆</a:t>
            </a:r>
            <a:endParaRPr lang="zh-CN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Ребята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показали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отличные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результаты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!!! </a:t>
            </a:r>
            <a:r>
              <a:rPr lang="zh-CN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👍👍👍</a:t>
            </a:r>
            <a:endParaRPr lang="zh-CN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Молодцы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держать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</a:t>
            </a:r>
            <a:r>
              <a:rPr lang="zh-CN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💪💪💪</a:t>
            </a:r>
            <a:endParaRPr lang="zh-CN" altLang="en-US"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Желаем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новых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побед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спортивных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достижений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!!! </a:t>
            </a:r>
            <a:r>
              <a:rPr lang="zh-CN" altLang="en-US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🏆🏆🏆</a:t>
            </a:r>
            <a:endParaRPr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360330" y="4872355"/>
            <a:ext cx="4504800" cy="43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В КОНТЕКСТЕ СОБЫТИЙ</a:t>
            </a:r>
            <a:endParaRPr lang="ru-RU" sz="28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pic>
        <p:nvPicPr>
          <p:cNvPr id="8" name="Изображение 7" descr="IdGH3wb4ci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4710" y="1965325"/>
            <a:ext cx="2431415" cy="2641600"/>
          </a:xfrm>
          <a:prstGeom prst="rect">
            <a:avLst/>
          </a:prstGeom>
        </p:spPr>
      </p:pic>
      <p:pic>
        <p:nvPicPr>
          <p:cNvPr id="2" name="Изображение 1" descr="Z20M30fl3K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5439410"/>
            <a:ext cx="2326640" cy="1336675"/>
          </a:xfrm>
          <a:prstGeom prst="rect">
            <a:avLst/>
          </a:prstGeom>
        </p:spPr>
      </p:pic>
      <p:pic>
        <p:nvPicPr>
          <p:cNvPr id="3" name="Изображение 2" descr="wcQ_KQqXNo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" y="6776085"/>
            <a:ext cx="2308225" cy="1313815"/>
          </a:xfrm>
          <a:prstGeom prst="rect">
            <a:avLst/>
          </a:prstGeom>
        </p:spPr>
      </p:pic>
      <p:pic>
        <p:nvPicPr>
          <p:cNvPr id="4" name="Изображение 3" descr="JD02jGm7NC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5" y="8016875"/>
            <a:ext cx="2307590" cy="1225550"/>
          </a:xfrm>
          <a:prstGeom prst="rect">
            <a:avLst/>
          </a:prstGeom>
        </p:spPr>
      </p:pic>
      <p:pic>
        <p:nvPicPr>
          <p:cNvPr id="5" name="Изображение 4" descr="LyXbafLLI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" y="9241790"/>
            <a:ext cx="2308225" cy="1321435"/>
          </a:xfrm>
          <a:prstGeom prst="rect">
            <a:avLst/>
          </a:prstGeom>
        </p:spPr>
      </p:pic>
      <p:pic>
        <p:nvPicPr>
          <p:cNvPr id="6" name="Изображение 5" descr="ANMuyjYUOlkovI-LO36jb6wyP275vw_1eJxoFriCCMQaWVXSywiDRKc709v_LSj9MoqvnNY3iq4XdWqay0sxJFr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245" y="4810125"/>
            <a:ext cx="810895" cy="511175"/>
          </a:xfrm>
          <a:prstGeom prst="rect">
            <a:avLst/>
          </a:prstGeom>
        </p:spPr>
      </p:pic>
      <p:pic>
        <p:nvPicPr>
          <p:cNvPr id="7" name="Изображение 6" descr="eVHVwrifNrcGVSeD6fLgyIOiNtoQrVdvpR_8f53SYAC35R4xx6bUR4slU_SxTt3oYv1BXqrdr3jh7oZfbb_sPMv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530" y="9241790"/>
            <a:ext cx="1446530" cy="7924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СЕНТЯБРЬ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5</a:t>
            </a:r>
            <a:endParaRPr lang="ru-RU" altLang="en-US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60045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 центр»</a:t>
            </a:r>
            <a:endParaRPr lang="ru-RU"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360045" y="628015"/>
            <a:ext cx="684022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solidFill>
                  <a:srgbClr val="C00000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  <a:endParaRPr lang="ru-RU" sz="4600">
              <a:solidFill>
                <a:srgbClr val="C00000"/>
              </a:solidFill>
              <a:latin typeface="Alfa Slab One" panose="00000500000000000000"/>
              <a:ea typeface="Alfa Slab One" panose="00000500000000000000"/>
              <a:cs typeface="Alfa Slab One" panose="00000500000000000000"/>
              <a:sym typeface="Alfa Slab One" panose="00000500000000000000"/>
            </a:endParaRPr>
          </a:p>
        </p:txBody>
      </p:sp>
      <p:cxnSp>
        <p:nvCxnSpPr>
          <p:cNvPr id="206" name="Google Shape;206;p18"/>
          <p:cNvCxnSpPr/>
          <p:nvPr/>
        </p:nvCxnSpPr>
        <p:spPr>
          <a:xfrm>
            <a:off x="349730" y="127499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8"/>
          <p:cNvSpPr txBox="1"/>
          <p:nvPr/>
        </p:nvSpPr>
        <p:spPr>
          <a:xfrm>
            <a:off x="367950" y="1297300"/>
            <a:ext cx="6840000" cy="27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«Заметные перемены в нашем поселке»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интевью с родителями</a:t>
            </a:r>
            <a:endParaRPr lang="ru-RU" b="1">
              <a:solidFill>
                <a:schemeClr val="accent1">
                  <a:lumMod val="50000"/>
                </a:schemeClr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cxnSp>
        <p:nvCxnSpPr>
          <p:cNvPr id="216" name="Google Shape;216;p18"/>
          <p:cNvCxnSpPr/>
          <p:nvPr/>
        </p:nvCxnSpPr>
        <p:spPr>
          <a:xfrm>
            <a:off x="377190" y="6080760"/>
            <a:ext cx="68484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18"/>
          <p:cNvSpPr txBox="1"/>
          <p:nvPr/>
        </p:nvSpPr>
        <p:spPr>
          <a:xfrm>
            <a:off x="368300" y="1544955"/>
            <a:ext cx="7055485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поселок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меняется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лучшему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что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нового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вам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эти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перемены</a:t>
            </a:r>
            <a:r>
              <a:rPr lang="en-US" altLang="ru-RU" sz="11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?</a:t>
            </a:r>
            <a:endParaRPr lang="en-US" altLang="ru-RU" sz="11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-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любимый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поселок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переживает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настоящее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преображение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Мы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видим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обнов</a:t>
            </a: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</a:t>
            </a: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парки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имени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Сергея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Мироновича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Кирова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Владимира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Ильича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Ленина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как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благоустраиваются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их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территории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Благодаря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поддержке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государства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реализации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различных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программ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появилась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чудесная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набережная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уютными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зонами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отдыха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endParaRPr lang="en-US" altLang="ru-RU" sz="11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Асфальтирование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дорог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поселке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Вознесение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–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еще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одно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важное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улучшение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изменения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безусловно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идут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пользу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мы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очень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довольны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работой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нашей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администрации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Желаем им идти т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олько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вперед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новых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свершений</a:t>
            </a:r>
            <a:endParaRPr lang="en-US" altLang="ru-RU" sz="11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Радостная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новость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всех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любителей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активного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образа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реконструирован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ФОК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Теперь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здесь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можно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заниматься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футболом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волейболом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фитнесом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другими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спортивными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направлениями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Приходите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пробуйте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ведь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спорт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–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здоровье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энергия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каждого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Жела</a:t>
            </a:r>
            <a:r>
              <a:rPr lang="ru-RU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всем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найти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любимое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занятие</a:t>
            </a:r>
            <a:r>
              <a:rPr lang="en-US" altLang="ru-RU" sz="11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</a:t>
            </a:r>
            <a:endParaRPr lang="en-US" altLang="ru-RU" sz="11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интервью Вершинин Илья</a:t>
            </a:r>
            <a:endParaRPr lang="ru-RU" b="1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155575" y="6120765"/>
            <a:ext cx="7175500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«Как меняется наш посёлок»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интервью  с родителями.</a:t>
            </a:r>
            <a:endParaRPr lang="ru-RU" b="1">
              <a:solidFill>
                <a:schemeClr val="accent1">
                  <a:lumMod val="50000"/>
                </a:schemeClr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1" name="Текстовое поле 0"/>
          <p:cNvSpPr txBox="1"/>
          <p:nvPr/>
        </p:nvSpPr>
        <p:spPr>
          <a:xfrm>
            <a:off x="240665" y="6374130"/>
            <a:ext cx="7090410" cy="458279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1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изменилось в нашем поселке в последнее время?</a:t>
            </a:r>
            <a:endParaRPr lang="en-US" altLang="zh-CN" sz="10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поселке за последнее время произошло множество позитивных изменений.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завершился последний этап строительства нашей прекрасной набережной. Это место, где мы всей семьей любим гулять, любуясь красотами реки Св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 и Онежского озера. Набережная получилась очень красивой и функциональной: удобные лавочки позволяют отдохнуть и насладиться видами.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Нам также очень нравится новый физкультурно-оздоровительный комплекс с современным спортзалом. Вся наша семья, активно посещает ег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 прекрасно отремонтирован, в нем тепло и светло – заниматься там очень приятно.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Асфальтирование дорог по всему поселку – еще одно важное улучшение. Теперь стало значительно меньше пыли, а передвижение на машинах и велосипедах стало гораздо удобнее и комфортнее.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активно облагораживается  территория на улице Молодежной, возле школы . Там появятся уютные дорожки и много зелени – уверен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это станет прекрасным местом для отдыха. Мы всей семьей планируем проводить там время.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Мне очень нравится, что наша  администрация успешно реализует намеченные планы и прислушивается к мнению жителей. 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 нашему новому главе за его работу! Желаю ему успехов в дальнейшей реализации его планов.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altLang="en-US" sz="1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en-US" altLang="zh-CN" sz="1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бы изменить в нашем поселке?</a:t>
            </a:r>
            <a:endParaRPr lang="en-US" altLang="zh-CN" sz="10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говорить об изменениях, то в первую очередь хотелось бы обновить детские площадки. На улице Молодежной,  можно было бы установить больше игровых зон для детей.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важно улучшить уличное освещение, чтобы оно было доступно не только на нашем берегу, но и на правом берегу поселка.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чень хочется, чтобы в наш поселок приезжали новые молодые специалисты – врачи, учителя. Чтобы молодежь возвращалась сюда, чтобы появлялись новые рабочие места. Хотелось бы, чтобы наш завод процветал, чтобы у жителей была возможность найти работу с достойной зарплатой. Это позволит молодежи создавать семь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 и растить детей.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Кстати, в этом году был сделан ремонт в детском саду. Он стал 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красивым. 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целом, хочется, чтобы поселок процветал, чтобы жителей становилось больше, чтобы сюда приезжала молодежь.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Мы очень любим наш поселок, нам здесь все нравится. Человек чувствует себя хорошо там, где его семья. Если здесь будут созданы все условия для семей с детьми и для молодежи, тогда люди потянутся сюда, будут жить в этой красоте, среди природы. И тогда у нас все будет хорошо, и поселок будет процветать.</a:t>
            </a: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интервью: Голубев Евгений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  <a:hlinkClick r:id="rId1"/>
            </a:endParaRPr>
          </a:p>
        </p:txBody>
      </p:sp>
      <p:sp>
        <p:nvSpPr>
          <p:cNvPr id="2" name="Google Shape;209;p18"/>
          <p:cNvSpPr/>
          <p:nvPr/>
        </p:nvSpPr>
        <p:spPr>
          <a:xfrm>
            <a:off x="240665" y="3515995"/>
            <a:ext cx="7183755" cy="24644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Изображение 2" descr="17592611789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" y="3616325"/>
            <a:ext cx="2167890" cy="1626235"/>
          </a:xfrm>
          <a:prstGeom prst="rect">
            <a:avLst/>
          </a:prstGeom>
        </p:spPr>
      </p:pic>
      <p:pic>
        <p:nvPicPr>
          <p:cNvPr id="4" name="Изображение 3" descr="17592611789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95" y="4351655"/>
            <a:ext cx="1743075" cy="1306830"/>
          </a:xfrm>
          <a:prstGeom prst="rect">
            <a:avLst/>
          </a:prstGeom>
        </p:spPr>
      </p:pic>
      <p:pic>
        <p:nvPicPr>
          <p:cNvPr id="5" name="Изображение 4" descr="17592611789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40" y="3945255"/>
            <a:ext cx="2498090" cy="1605915"/>
          </a:xfrm>
          <a:prstGeom prst="rect">
            <a:avLst/>
          </a:prstGeom>
        </p:spPr>
      </p:pic>
      <p:pic>
        <p:nvPicPr>
          <p:cNvPr id="7" name="Изображение 6" descr="17592611789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625" y="3616325"/>
            <a:ext cx="1534160" cy="11512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27122</Words>
  <Application>WPS Presentation</Application>
  <PresentationFormat>Произвольный</PresentationFormat>
  <Paragraphs>366</Paragraphs>
  <Slides>10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Arial</vt:lpstr>
      <vt:lpstr>Lato</vt:lpstr>
      <vt:lpstr>Alfa Slab One</vt:lpstr>
      <vt:lpstr>Vidaloka</vt:lpstr>
      <vt:lpstr>Times New Roman</vt:lpstr>
      <vt:lpstr>andale mono</vt:lpstr>
      <vt:lpstr>Segoe Print</vt:lpstr>
      <vt:lpstr>Microsoft YaHei</vt:lpstr>
      <vt:lpstr>Arial Unicode MS</vt:lpstr>
      <vt:lpstr>Arial Narrow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7_08</cp:lastModifiedBy>
  <cp:revision>23</cp:revision>
  <dcterms:created xsi:type="dcterms:W3CDTF">2025-09-24T19:01:00Z</dcterms:created>
  <dcterms:modified xsi:type="dcterms:W3CDTF">2025-09-30T19:47:46Z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49696C64183E46158B78116DABD7A1A5_12</vt:lpwstr>
  </property>
  <property fmtid="{D5CDD505-2E9C-101B-9397-08002B2CF9AE}" pid="3" name="KSOProductBuildVer">
    <vt:lpwstr>1049-12.2.0.22549</vt:lpwstr>
  </property>
</Properties>
</file>